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6" r:id="rId2"/>
    <p:sldId id="343" r:id="rId3"/>
    <p:sldId id="345" r:id="rId4"/>
    <p:sldId id="346" r:id="rId5"/>
    <p:sldId id="347" r:id="rId6"/>
    <p:sldId id="350" r:id="rId7"/>
    <p:sldId id="351" r:id="rId8"/>
    <p:sldId id="349" r:id="rId9"/>
    <p:sldId id="353" r:id="rId10"/>
    <p:sldId id="352" r:id="rId11"/>
    <p:sldId id="354" r:id="rId12"/>
    <p:sldId id="320" r:id="rId13"/>
    <p:sldId id="348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42" r:id="rId22"/>
    <p:sldId id="34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A8F"/>
    <a:srgbClr val="9F2F78"/>
    <a:srgbClr val="000000"/>
    <a:srgbClr val="E01674"/>
    <a:srgbClr val="4D6BB4"/>
    <a:srgbClr val="9037A7"/>
    <a:srgbClr val="DA6200"/>
    <a:srgbClr val="0CE78C"/>
    <a:srgbClr val="A79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2" autoAdjust="0"/>
    <p:restoredTop sz="86954" autoAdjust="0"/>
  </p:normalViewPr>
  <p:slideViewPr>
    <p:cSldViewPr snapToGrid="0">
      <p:cViewPr>
        <p:scale>
          <a:sx n="97" d="100"/>
          <a:sy n="97" d="100"/>
        </p:scale>
        <p:origin x="1976" y="1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82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Simplify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Simplify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5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79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0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Live traffic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map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user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0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2018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  <p:sldLayoutId id="21474836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cid:image002.png@01D384BA.8AD625B0" TargetMode="External"/><Relationship Id="rId3" Type="http://schemas.openxmlformats.org/officeDocument/2006/relationships/image" Target="../media/image11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cid:image001.png@01D384BA.8AD625B0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hyperlink" Target="https://github.com/Telenav/open-source-spec/blob/master/valhalla/resource/pictures/valhalla-tile-level-details.pn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hyperlink" Target="https://github.com/Telenav/open-source-spec/blob/master/valhalla/resource/pictures/germany-tiles.png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Open Source for Navigation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Xun Liu</a:t>
            </a:r>
          </a:p>
          <a:p>
            <a:r>
              <a:rPr lang="en-US" dirty="0"/>
              <a:t>4/10/2019</a:t>
            </a:r>
          </a:p>
        </p:txBody>
      </p:sp>
    </p:spTree>
    <p:extLst>
      <p:ext uri="{BB962C8B-B14F-4D97-AF65-F5344CB8AC3E}">
        <p14:creationId xmlns:p14="http://schemas.microsoft.com/office/powerpoint/2010/main" val="30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080001" y="2476658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level data organization affects feature tradeoff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Move data from dictionary to tiles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Fix boundary at space level, then at tile level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Re-build boundary’s connectivity based on geometry and road names/type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E48AE-A333-A748-9483-46C902E2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658"/>
            <a:ext cx="4835635" cy="25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4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#3 Map Matching when the map data is wrong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A story about Lyft pick 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AE9372-A5E9-CC44-99F1-11D790CB34F9}"/>
              </a:ext>
            </a:extLst>
          </p:cNvPr>
          <p:cNvGrpSpPr/>
          <p:nvPr/>
        </p:nvGrpSpPr>
        <p:grpSpPr>
          <a:xfrm>
            <a:off x="7319410" y="1546739"/>
            <a:ext cx="3918980" cy="4714913"/>
            <a:chOff x="844469" y="1258901"/>
            <a:chExt cx="3918980" cy="4714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9FD68D-C06D-5743-9F9C-1168A156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69" y="1258901"/>
              <a:ext cx="3918980" cy="4714913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2EDD173C-2012-C744-8488-2C0A861A57EB}"/>
                </a:ext>
              </a:extLst>
            </p:cNvPr>
            <p:cNvSpPr/>
            <p:nvPr/>
          </p:nvSpPr>
          <p:spPr bwMode="gray">
            <a:xfrm rot="1324245">
              <a:off x="1840663" y="3939878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279978FA-5EEA-5743-9C06-7C352592C911}"/>
                </a:ext>
              </a:extLst>
            </p:cNvPr>
            <p:cNvSpPr txBox="1">
              <a:spLocks/>
            </p:cNvSpPr>
            <p:nvPr/>
          </p:nvSpPr>
          <p:spPr>
            <a:xfrm>
              <a:off x="2287121" y="4460790"/>
              <a:ext cx="1989439" cy="33855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No Map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C588F-8A0C-5243-9FF1-2958BF01B916}"/>
              </a:ext>
            </a:extLst>
          </p:cNvPr>
          <p:cNvGrpSpPr/>
          <p:nvPr/>
        </p:nvGrpSpPr>
        <p:grpSpPr>
          <a:xfrm>
            <a:off x="457200" y="1716017"/>
            <a:ext cx="5577788" cy="4664113"/>
            <a:chOff x="6614212" y="1428095"/>
            <a:chExt cx="5577788" cy="46641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6AA6B0-E6BB-8241-B656-18BA456A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212" y="1428095"/>
              <a:ext cx="3906280" cy="4664113"/>
            </a:xfrm>
            <a:prstGeom prst="rect">
              <a:avLst/>
            </a:prstGeom>
          </p:spPr>
        </p:pic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B3C19C0-4FCE-BB42-9446-612F95277374}"/>
                </a:ext>
              </a:extLst>
            </p:cNvPr>
            <p:cNvSpPr/>
            <p:nvPr/>
          </p:nvSpPr>
          <p:spPr bwMode="gray">
            <a:xfrm rot="1324245">
              <a:off x="9079314" y="3770600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06EED76-B339-274D-AF3A-D6DC918555BE}"/>
                </a:ext>
              </a:extLst>
            </p:cNvPr>
            <p:cNvSpPr txBox="1">
              <a:spLocks/>
            </p:cNvSpPr>
            <p:nvPr/>
          </p:nvSpPr>
          <p:spPr>
            <a:xfrm>
              <a:off x="9525772" y="4291512"/>
              <a:ext cx="2666228" cy="50783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When Map data exists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7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a sequence of GPS signals, find the most probable sequence of road segments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663ED3-FE08-8B44-87B9-00E1E68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4343"/>
            <a:ext cx="3761237" cy="4315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6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What/How/Why/</a:t>
            </a:r>
          </a:p>
        </p:txBody>
      </p:sp>
      <p:pic>
        <p:nvPicPr>
          <p:cNvPr id="1028" name="Picture 4" descr="Map data (02017 Google ">
            <a:extLst>
              <a:ext uri="{FF2B5EF4-FFF2-40B4-BE49-F238E27FC236}">
                <a16:creationId xmlns:a16="http://schemas.microsoft.com/office/drawing/2014/main" id="{939D23B1-6BF1-D44E-A06B-3A024666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6" y="2010601"/>
            <a:ext cx="3577212" cy="189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9E8A0-F095-B345-BAA2-8D8D3870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64" y="1813154"/>
            <a:ext cx="3144275" cy="258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131D0-FF71-9C4C-BA42-B179E349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393" y="1813154"/>
            <a:ext cx="3556585" cy="2439641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035308-D82C-0D4F-AB05-8B6B05E9E6B1}"/>
              </a:ext>
            </a:extLst>
          </p:cNvPr>
          <p:cNvSpPr txBox="1">
            <a:spLocks/>
          </p:cNvSpPr>
          <p:nvPr/>
        </p:nvSpPr>
        <p:spPr>
          <a:xfrm>
            <a:off x="301961" y="4960064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Noise &amp; Sparseness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3B3E826-0B21-5240-9D17-AB5312F9822C}"/>
              </a:ext>
            </a:extLst>
          </p:cNvPr>
          <p:cNvSpPr txBox="1">
            <a:spLocks/>
          </p:cNvSpPr>
          <p:nvPr/>
        </p:nvSpPr>
        <p:spPr>
          <a:xfrm>
            <a:off x="4782064" y="4956911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Missing GPS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A325CC4-C345-6742-94AE-4A05EAF84658}"/>
              </a:ext>
            </a:extLst>
          </p:cNvPr>
          <p:cNvSpPr txBox="1">
            <a:spLocks/>
          </p:cNvSpPr>
          <p:nvPr/>
        </p:nvSpPr>
        <p:spPr>
          <a:xfrm>
            <a:off x="8613913" y="4956911"/>
            <a:ext cx="3276128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Wrong/Complex Map Data</a:t>
            </a:r>
          </a:p>
        </p:txBody>
      </p:sp>
    </p:spTree>
    <p:extLst>
      <p:ext uri="{BB962C8B-B14F-4D97-AF65-F5344CB8AC3E}">
        <p14:creationId xmlns:p14="http://schemas.microsoft.com/office/powerpoint/2010/main" val="3673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9FF4A-996C-AA4A-B700-EEFA2AFD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86" y="2841287"/>
            <a:ext cx="2344118" cy="2039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69645-8923-E049-A64A-F204DE30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11" y="2841287"/>
            <a:ext cx="5553848" cy="228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F1200-3718-0D45-9590-40195C38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594" y="2560669"/>
            <a:ext cx="2928055" cy="2600867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E6FAF5-F66C-C543-B2E9-52782365EA64}"/>
              </a:ext>
            </a:extLst>
          </p:cNvPr>
          <p:cNvSpPr txBox="1">
            <a:spLocks/>
          </p:cNvSpPr>
          <p:nvPr/>
        </p:nvSpPr>
        <p:spPr>
          <a:xfrm>
            <a:off x="290386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Historic/Live traffic/ETA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ED4842C-5479-7041-AC53-A1B299A0C423}"/>
              </a:ext>
            </a:extLst>
          </p:cNvPr>
          <p:cNvSpPr txBox="1">
            <a:spLocks/>
          </p:cNvSpPr>
          <p:nvPr/>
        </p:nvSpPr>
        <p:spPr>
          <a:xfrm>
            <a:off x="4525754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Enhance map data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1E9EEC-39FF-AC44-840A-7433C258EEE5}"/>
              </a:ext>
            </a:extLst>
          </p:cNvPr>
          <p:cNvSpPr txBox="1">
            <a:spLocks/>
          </p:cNvSpPr>
          <p:nvPr/>
        </p:nvSpPr>
        <p:spPr>
          <a:xfrm>
            <a:off x="8761122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pattern</a:t>
            </a:r>
          </a:p>
        </p:txBody>
      </p:sp>
    </p:spTree>
    <p:extLst>
      <p:ext uri="{BB962C8B-B14F-4D97-AF65-F5344CB8AC3E}">
        <p14:creationId xmlns:p14="http://schemas.microsoft.com/office/powerpoint/2010/main" val="38881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528408"/>
              </p:ext>
            </p:extLst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Map data (02017 Google ">
            <a:extLst>
              <a:ext uri="{FF2B5EF4-FFF2-40B4-BE49-F238E27FC236}">
                <a16:creationId xmlns:a16="http://schemas.microsoft.com/office/drawing/2014/main" id="{34F444BC-2D88-E444-B7C9-0917F903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23" y="1766649"/>
            <a:ext cx="4976319" cy="26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AF6B7-3B2A-0C46-A6A5-11A586E2B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9820" y="3376852"/>
            <a:ext cx="23293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B85F65-6F55-9546-AE87-E892F0FEE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962" y="1428095"/>
            <a:ext cx="4906588" cy="40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F2AF07-BA3B-1648-B161-946C4938C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3915" y="952945"/>
            <a:ext cx="4906588" cy="2257029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A4DA052A-39E5-6C44-8054-D6280FC708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4928" r="7318" b="-4"/>
          <a:stretch/>
        </p:blipFill>
        <p:spPr>
          <a:xfrm>
            <a:off x="6339737" y="3904467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96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2CE249-196C-6B4E-93AF-B1EA6EBA70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l="4928" r="7318" b="-4"/>
          <a:stretch/>
        </p:blipFill>
        <p:spPr>
          <a:xfrm>
            <a:off x="5609540" y="1873306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228282E-4F87-6D4D-8764-FF93D6B3BB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r="5" b="13063"/>
          <a:stretch/>
        </p:blipFill>
        <p:spPr>
          <a:xfrm>
            <a:off x="7729859" y="3609100"/>
            <a:ext cx="2546666" cy="2158760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63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#1. How to organize </a:t>
            </a:r>
            <a:r>
              <a:rPr lang="en-US" dirty="0" err="1"/>
              <a:t>mapdata</a:t>
            </a:r>
            <a:r>
              <a:rPr lang="en-US" dirty="0"/>
              <a:t> for map streaming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 is map streaming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4109673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Off-line navigation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b="1" dirty="0"/>
              <a:t>Return to Route</a:t>
            </a:r>
          </a:p>
          <a:p>
            <a:endParaRPr lang="en-US" b="1" dirty="0"/>
          </a:p>
          <a:p>
            <a:r>
              <a:rPr lang="en-US" b="1" dirty="0"/>
              <a:t>Regional Extracts</a:t>
            </a:r>
          </a:p>
          <a:p>
            <a:endParaRPr lang="en-US" dirty="0"/>
          </a:p>
          <a:p>
            <a:r>
              <a:rPr lang="en-US" b="1" dirty="0" err="1"/>
              <a:t>Cacheability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Updateability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31E39-5F9E-8443-A047-615E0D4C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9" y="1814343"/>
            <a:ext cx="4631868" cy="45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Map Matching + HMM &#10;Input: 01, 02, 03, 04, 05 &#10;03 &#10;02 &#10;RI &#10;01 &#10;05 &#10;04 ">
            <a:extLst>
              <a:ext uri="{FF2B5EF4-FFF2-40B4-BE49-F238E27FC236}">
                <a16:creationId xmlns:a16="http://schemas.microsoft.com/office/drawing/2014/main" id="{BA95818F-757C-3A46-91AD-6081521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067" y="0"/>
            <a:ext cx="6096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p Matching + HMM: Candidate Selection &#10;05 &#10;04 &#10;03 &#10;02 &#10;RI &#10;01 ">
            <a:extLst>
              <a:ext uri="{FF2B5EF4-FFF2-40B4-BE49-F238E27FC236}">
                <a16:creationId xmlns:a16="http://schemas.microsoft.com/office/drawing/2014/main" id="{91624374-732A-5740-BD2B-31CB9D72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71" y="3375871"/>
            <a:ext cx="555172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148A1D4-913D-674A-A67C-D1CA96386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587" y="2162073"/>
            <a:ext cx="4906588" cy="2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0E85ED09-E9F3-4B28-B14A-11DF49E9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2021250"/>
            <a:ext cx="4280673" cy="4155713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3" y="1435019"/>
            <a:ext cx="7892520" cy="3176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43" y="5123772"/>
            <a:ext cx="7657109" cy="885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C7969-2D67-C949-97BF-7FF30925C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891" y="114819"/>
            <a:ext cx="791110" cy="7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87058" y="876002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E287C3-B17A-3C4B-BAA8-A223A573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7" y="1505011"/>
            <a:ext cx="3886200" cy="415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98028B-BEB4-D049-B433-DDB48D78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63" y="1519921"/>
            <a:ext cx="4178300" cy="41275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21E3EEC-D962-0D44-8278-9B19D9565B76}"/>
              </a:ext>
            </a:extLst>
          </p:cNvPr>
          <p:cNvGrpSpPr/>
          <p:nvPr/>
        </p:nvGrpSpPr>
        <p:grpSpPr>
          <a:xfrm>
            <a:off x="5543135" y="1532621"/>
            <a:ext cx="4178300" cy="4127500"/>
            <a:chOff x="0" y="0"/>
            <a:chExt cx="4178300" cy="412750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9A39F01-6F19-FE41-AC6A-970953B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178300" cy="4127500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7DB5F1-41CF-FB43-84D4-EA3A410F6084}"/>
                </a:ext>
              </a:extLst>
            </p:cNvPr>
            <p:cNvGrpSpPr/>
            <p:nvPr/>
          </p:nvGrpSpPr>
          <p:grpSpPr>
            <a:xfrm>
              <a:off x="275855" y="231555"/>
              <a:ext cx="3381154" cy="3499293"/>
              <a:chOff x="275855" y="231555"/>
              <a:chExt cx="3381154" cy="3499293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74D14B5-4114-0649-A962-2E18FE30645D}"/>
                  </a:ext>
                </a:extLst>
              </p:cNvPr>
              <p:cNvSpPr/>
              <p:nvPr/>
            </p:nvSpPr>
            <p:spPr>
              <a:xfrm>
                <a:off x="769974" y="3568406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7D26948-23EF-E843-8BCA-C751061DA429}"/>
                  </a:ext>
                </a:extLst>
              </p:cNvPr>
              <p:cNvCxnSpPr/>
              <p:nvPr/>
            </p:nvCxnSpPr>
            <p:spPr>
              <a:xfrm flipV="1">
                <a:off x="438297" y="334926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8B0620F8-858C-6448-BBA0-295C4ED8CFE2}"/>
                  </a:ext>
                </a:extLst>
              </p:cNvPr>
              <p:cNvCxnSpPr/>
              <p:nvPr/>
            </p:nvCxnSpPr>
            <p:spPr>
              <a:xfrm flipV="1">
                <a:off x="649767" y="1494171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1E591EE-E210-A843-B95A-88A7057F6BDC}"/>
                  </a:ext>
                </a:extLst>
              </p:cNvPr>
              <p:cNvCxnSpPr/>
              <p:nvPr/>
            </p:nvCxnSpPr>
            <p:spPr>
              <a:xfrm flipV="1">
                <a:off x="935074" y="3231412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9772661-8928-7841-B319-2CCAB7A31BE6}"/>
                  </a:ext>
                </a:extLst>
              </p:cNvPr>
              <p:cNvCxnSpPr/>
              <p:nvPr/>
            </p:nvCxnSpPr>
            <p:spPr>
              <a:xfrm flipH="1">
                <a:off x="726262" y="2256762"/>
                <a:ext cx="2615905" cy="4335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05033A5-94D2-3249-BC19-BB40418FC6AD}"/>
                  </a:ext>
                </a:extLst>
              </p:cNvPr>
              <p:cNvCxnSpPr/>
              <p:nvPr/>
            </p:nvCxnSpPr>
            <p:spPr>
              <a:xfrm>
                <a:off x="376568" y="86389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EE87886-6C93-3F44-A73B-CD0BEBCC8E62}"/>
                  </a:ext>
                </a:extLst>
              </p:cNvPr>
              <p:cNvCxnSpPr/>
              <p:nvPr/>
            </p:nvCxnSpPr>
            <p:spPr>
              <a:xfrm>
                <a:off x="543736" y="1821123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11DE295-86E9-BA47-B40B-ED297EA653BA}"/>
                  </a:ext>
                </a:extLst>
              </p:cNvPr>
              <p:cNvCxnSpPr/>
              <p:nvPr/>
            </p:nvCxnSpPr>
            <p:spPr>
              <a:xfrm>
                <a:off x="718288" y="281526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293BEEF-AF15-0448-96B8-ABFD75AA0046}"/>
                  </a:ext>
                </a:extLst>
              </p:cNvPr>
              <p:cNvSpPr/>
              <p:nvPr/>
            </p:nvSpPr>
            <p:spPr>
              <a:xfrm>
                <a:off x="275855" y="681961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AC2136E-E288-6C44-9B84-ADC03921F36C}"/>
                  </a:ext>
                </a:extLst>
              </p:cNvPr>
              <p:cNvSpPr/>
              <p:nvPr/>
            </p:nvSpPr>
            <p:spPr>
              <a:xfrm>
                <a:off x="420871" y="160965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792C7E6-7D81-9F4A-83ED-1F53EBFC2634}"/>
                  </a:ext>
                </a:extLst>
              </p:cNvPr>
              <p:cNvSpPr/>
              <p:nvPr/>
            </p:nvSpPr>
            <p:spPr>
              <a:xfrm>
                <a:off x="610191" y="263333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3688D4F-EB09-A740-8203-C2F22F90FFD7}"/>
                  </a:ext>
                </a:extLst>
              </p:cNvPr>
              <p:cNvSpPr/>
              <p:nvPr/>
            </p:nvSpPr>
            <p:spPr>
              <a:xfrm>
                <a:off x="3022600" y="231555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3643289-FDA2-5345-B4F1-086433F735A9}"/>
                  </a:ext>
                </a:extLst>
              </p:cNvPr>
              <p:cNvSpPr/>
              <p:nvPr/>
            </p:nvSpPr>
            <p:spPr>
              <a:xfrm>
                <a:off x="3167616" y="1181397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0C39385-4589-AD44-9547-228F39763D99}"/>
                  </a:ext>
                </a:extLst>
              </p:cNvPr>
              <p:cNvSpPr/>
              <p:nvPr/>
            </p:nvSpPr>
            <p:spPr>
              <a:xfrm>
                <a:off x="3327400" y="2160774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0A37BFA-CCB5-3B48-B4A4-385C6B7E06C9}"/>
                  </a:ext>
                </a:extLst>
              </p:cNvPr>
              <p:cNvSpPr/>
              <p:nvPr/>
            </p:nvSpPr>
            <p:spPr>
              <a:xfrm>
                <a:off x="3494567" y="3125383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69F996A5-1419-B14B-B1C7-A930911E9E72}"/>
                  </a:ext>
                </a:extLst>
              </p:cNvPr>
              <p:cNvCxnSpPr/>
              <p:nvPr/>
            </p:nvCxnSpPr>
            <p:spPr>
              <a:xfrm flipH="1" flipV="1">
                <a:off x="3089053" y="408763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0B0A9E8-9B84-3342-9A8B-7A03F4A798AE}"/>
                  </a:ext>
                </a:extLst>
              </p:cNvPr>
              <p:cNvCxnSpPr/>
              <p:nvPr/>
            </p:nvCxnSpPr>
            <p:spPr>
              <a:xfrm flipH="1" flipV="1">
                <a:off x="3248836" y="135860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D29160F-281F-DC4E-8192-DEE4ADE64E20}"/>
                  </a:ext>
                </a:extLst>
              </p:cNvPr>
              <p:cNvCxnSpPr/>
              <p:nvPr/>
            </p:nvCxnSpPr>
            <p:spPr>
              <a:xfrm flipH="1" flipV="1">
                <a:off x="3416003" y="232321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50C8A39-C2D8-9D41-A4B7-5A3C35C43A0B}"/>
                  </a:ext>
                </a:extLst>
              </p:cNvPr>
              <p:cNvSpPr/>
              <p:nvPr/>
            </p:nvSpPr>
            <p:spPr>
              <a:xfrm>
                <a:off x="1813737" y="1400250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1F4BBDA3-E3E3-E647-8541-81037227F4F7}"/>
                  </a:ext>
                </a:extLst>
              </p:cNvPr>
              <p:cNvCxnSpPr/>
              <p:nvPr/>
            </p:nvCxnSpPr>
            <p:spPr>
              <a:xfrm flipV="1">
                <a:off x="2020481" y="1277385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C6C963-DF89-044C-9CCB-5FFE30362165}"/>
              </a:ext>
            </a:extLst>
          </p:cNvPr>
          <p:cNvGrpSpPr/>
          <p:nvPr/>
        </p:nvGrpSpPr>
        <p:grpSpPr>
          <a:xfrm>
            <a:off x="5818400" y="1764176"/>
            <a:ext cx="3381154" cy="3499293"/>
            <a:chOff x="0" y="0"/>
            <a:chExt cx="3381154" cy="3499293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754ED5C-5AF6-0B41-A278-11BB6BF3DD67}"/>
                </a:ext>
              </a:extLst>
            </p:cNvPr>
            <p:cNvSpPr/>
            <p:nvPr/>
          </p:nvSpPr>
          <p:spPr>
            <a:xfrm>
              <a:off x="494119" y="3336851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15E497F-7826-1E4F-BE25-503A628D69EE}"/>
                </a:ext>
              </a:extLst>
            </p:cNvPr>
            <p:cNvCxnSpPr/>
            <p:nvPr/>
          </p:nvCxnSpPr>
          <p:spPr>
            <a:xfrm flipV="1">
              <a:off x="162442" y="103371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8D6DC33-A403-0B41-AC81-D33461F51730}"/>
                </a:ext>
              </a:extLst>
            </p:cNvPr>
            <p:cNvCxnSpPr/>
            <p:nvPr/>
          </p:nvCxnSpPr>
          <p:spPr>
            <a:xfrm flipV="1">
              <a:off x="373912" y="1262616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5EA45C-93E5-9745-AD59-4D52DB7C8FC8}"/>
                </a:ext>
              </a:extLst>
            </p:cNvPr>
            <p:cNvCxnSpPr/>
            <p:nvPr/>
          </p:nvCxnSpPr>
          <p:spPr>
            <a:xfrm flipV="1">
              <a:off x="659219" y="2999857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99F0A3E-AE3F-3243-9F96-DA8D5C958614}"/>
                </a:ext>
              </a:extLst>
            </p:cNvPr>
            <p:cNvCxnSpPr/>
            <p:nvPr/>
          </p:nvCxnSpPr>
          <p:spPr>
            <a:xfrm flipH="1">
              <a:off x="450407" y="2025207"/>
              <a:ext cx="2615905" cy="4335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53562FD-22D4-E24B-ACDA-128E9885CEAD}"/>
                </a:ext>
              </a:extLst>
            </p:cNvPr>
            <p:cNvCxnSpPr/>
            <p:nvPr/>
          </p:nvCxnSpPr>
          <p:spPr>
            <a:xfrm>
              <a:off x="100713" y="63234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456C978-1C95-3E4F-B3FE-BBF105FCBF93}"/>
                </a:ext>
              </a:extLst>
            </p:cNvPr>
            <p:cNvCxnSpPr/>
            <p:nvPr/>
          </p:nvCxnSpPr>
          <p:spPr>
            <a:xfrm>
              <a:off x="267881" y="1589568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F66FED8-8787-364A-9224-B97E00FC46D4}"/>
                </a:ext>
              </a:extLst>
            </p:cNvPr>
            <p:cNvCxnSpPr/>
            <p:nvPr/>
          </p:nvCxnSpPr>
          <p:spPr>
            <a:xfrm>
              <a:off x="442433" y="258371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B25ADEF-8A93-AF47-8E10-729310985DAE}"/>
                </a:ext>
              </a:extLst>
            </p:cNvPr>
            <p:cNvSpPr/>
            <p:nvPr/>
          </p:nvSpPr>
          <p:spPr>
            <a:xfrm>
              <a:off x="0" y="450406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2397321-A1E2-1C48-9049-C1B0AC75FE9A}"/>
                </a:ext>
              </a:extLst>
            </p:cNvPr>
            <p:cNvSpPr/>
            <p:nvPr/>
          </p:nvSpPr>
          <p:spPr>
            <a:xfrm>
              <a:off x="145016" y="137809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757837C-0892-F640-A9FC-FD665B072E96}"/>
                </a:ext>
              </a:extLst>
            </p:cNvPr>
            <p:cNvSpPr/>
            <p:nvPr/>
          </p:nvSpPr>
          <p:spPr>
            <a:xfrm>
              <a:off x="334336" y="240177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EC26DA2-DCD7-E544-927E-2C044DF98628}"/>
                </a:ext>
              </a:extLst>
            </p:cNvPr>
            <p:cNvSpPr/>
            <p:nvPr/>
          </p:nvSpPr>
          <p:spPr>
            <a:xfrm>
              <a:off x="2746745" y="0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D709A42-78FD-7043-B4B3-6F5447626CAE}"/>
                </a:ext>
              </a:extLst>
            </p:cNvPr>
            <p:cNvSpPr/>
            <p:nvPr/>
          </p:nvSpPr>
          <p:spPr>
            <a:xfrm>
              <a:off x="2891761" y="949842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C28827F-9A57-8442-96B4-A4D951840565}"/>
                </a:ext>
              </a:extLst>
            </p:cNvPr>
            <p:cNvSpPr/>
            <p:nvPr/>
          </p:nvSpPr>
          <p:spPr>
            <a:xfrm>
              <a:off x="3051545" y="1929219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CE46530-546A-F941-8CE3-FCECD3FB89A9}"/>
                </a:ext>
              </a:extLst>
            </p:cNvPr>
            <p:cNvSpPr/>
            <p:nvPr/>
          </p:nvSpPr>
          <p:spPr>
            <a:xfrm>
              <a:off x="3218712" y="2893828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3661DAB-171F-A645-BDDA-D8BAEBD628EA}"/>
                </a:ext>
              </a:extLst>
            </p:cNvPr>
            <p:cNvCxnSpPr/>
            <p:nvPr/>
          </p:nvCxnSpPr>
          <p:spPr>
            <a:xfrm flipH="1" flipV="1">
              <a:off x="2813198" y="177208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F367A83-8620-4043-B5BA-0EFA2B283282}"/>
                </a:ext>
              </a:extLst>
            </p:cNvPr>
            <p:cNvCxnSpPr/>
            <p:nvPr/>
          </p:nvCxnSpPr>
          <p:spPr>
            <a:xfrm flipH="1" flipV="1">
              <a:off x="2972981" y="112705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4EB2E77-19D3-3042-83C8-9E0C4260B59E}"/>
                </a:ext>
              </a:extLst>
            </p:cNvPr>
            <p:cNvCxnSpPr/>
            <p:nvPr/>
          </p:nvCxnSpPr>
          <p:spPr>
            <a:xfrm flipH="1" flipV="1">
              <a:off x="3140148" y="209166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661A3F4-11D8-9C43-8086-AE8CAB51FD17}"/>
                </a:ext>
              </a:extLst>
            </p:cNvPr>
            <p:cNvSpPr/>
            <p:nvPr/>
          </p:nvSpPr>
          <p:spPr>
            <a:xfrm>
              <a:off x="1537882" y="1168695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20C254-4329-744F-AEE4-EB00AA54D76A}"/>
                </a:ext>
              </a:extLst>
            </p:cNvPr>
            <p:cNvCxnSpPr/>
            <p:nvPr/>
          </p:nvCxnSpPr>
          <p:spPr>
            <a:xfrm flipV="1">
              <a:off x="1744626" y="1045830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AA7E3F86-8735-B94E-928F-120EAB1515C6}"/>
              </a:ext>
            </a:extLst>
          </p:cNvPr>
          <p:cNvSpPr txBox="1">
            <a:spLocks/>
          </p:cNvSpPr>
          <p:nvPr/>
        </p:nvSpPr>
        <p:spPr>
          <a:xfrm>
            <a:off x="8932253" y="834198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Node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4598FE74-74DF-DE41-A0E4-CD717019682D}"/>
              </a:ext>
            </a:extLst>
          </p:cNvPr>
          <p:cNvSpPr/>
          <p:nvPr/>
        </p:nvSpPr>
        <p:spPr bwMode="gray">
          <a:xfrm rot="18874476">
            <a:off x="8716692" y="1128529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2A7B9F43-4E69-2E4B-8401-33F872EDDB6C}"/>
              </a:ext>
            </a:extLst>
          </p:cNvPr>
          <p:cNvSpPr txBox="1">
            <a:spLocks/>
          </p:cNvSpPr>
          <p:nvPr/>
        </p:nvSpPr>
        <p:spPr>
          <a:xfrm>
            <a:off x="5137208" y="3946541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Edge</a:t>
            </a:r>
          </a:p>
        </p:txBody>
      </p:sp>
      <p:sp>
        <p:nvSpPr>
          <p:cNvPr id="132" name="Left Arrow 131">
            <a:extLst>
              <a:ext uri="{FF2B5EF4-FFF2-40B4-BE49-F238E27FC236}">
                <a16:creationId xmlns:a16="http://schemas.microsoft.com/office/drawing/2014/main" id="{F0006B34-1E6C-B24A-952D-832881099DDB}"/>
              </a:ext>
            </a:extLst>
          </p:cNvPr>
          <p:cNvSpPr/>
          <p:nvPr/>
        </p:nvSpPr>
        <p:spPr bwMode="gray">
          <a:xfrm rot="8338699">
            <a:off x="5502749" y="3588213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393D5DC2-B4B8-F44B-8737-852AD7B57FDC}"/>
              </a:ext>
            </a:extLst>
          </p:cNvPr>
          <p:cNvSpPr txBox="1">
            <a:spLocks/>
          </p:cNvSpPr>
          <p:nvPr/>
        </p:nvSpPr>
        <p:spPr>
          <a:xfrm>
            <a:off x="7180805" y="5396915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Graph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86B7F7D3-D4BD-3D49-88C1-6CF8F831FCFB}"/>
              </a:ext>
            </a:extLst>
          </p:cNvPr>
          <p:cNvSpPr txBox="1">
            <a:spLocks/>
          </p:cNvSpPr>
          <p:nvPr/>
        </p:nvSpPr>
        <p:spPr>
          <a:xfrm>
            <a:off x="9440962" y="4108983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Shortest Path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14F8C6E-DC49-894A-A7A9-3AD3933ADBFA}"/>
              </a:ext>
            </a:extLst>
          </p:cNvPr>
          <p:cNvGrpSpPr/>
          <p:nvPr/>
        </p:nvGrpSpPr>
        <p:grpSpPr>
          <a:xfrm>
            <a:off x="6096000" y="3410459"/>
            <a:ext cx="3007242" cy="1264685"/>
            <a:chOff x="0" y="0"/>
            <a:chExt cx="3007242" cy="1264685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D357BFF-E2EC-2A4E-8484-1950CF18616B}"/>
                </a:ext>
              </a:extLst>
            </p:cNvPr>
            <p:cNvCxnSpPr/>
            <p:nvPr/>
          </p:nvCxnSpPr>
          <p:spPr>
            <a:xfrm flipH="1">
              <a:off x="182526" y="435639"/>
              <a:ext cx="2615905" cy="433572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385F06E-FD54-084E-97D6-4F358A4E444F}"/>
                </a:ext>
              </a:extLst>
            </p:cNvPr>
            <p:cNvCxnSpPr/>
            <p:nvPr/>
          </p:nvCxnSpPr>
          <p:spPr>
            <a:xfrm>
              <a:off x="0" y="0"/>
              <a:ext cx="128181" cy="733645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8985B53-484E-984E-85B0-41C7EDFC3499}"/>
                </a:ext>
              </a:extLst>
            </p:cNvPr>
            <p:cNvCxnSpPr/>
            <p:nvPr/>
          </p:nvCxnSpPr>
          <p:spPr>
            <a:xfrm flipH="1" flipV="1">
              <a:off x="2872267" y="502092"/>
              <a:ext cx="134975" cy="762593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39" name="Text Placeholder 5">
            <a:extLst>
              <a:ext uri="{FF2B5EF4-FFF2-40B4-BE49-F238E27FC236}">
                <a16:creationId xmlns:a16="http://schemas.microsoft.com/office/drawing/2014/main" id="{C144A66B-9949-EF44-9CD0-8174FC53DAF4}"/>
              </a:ext>
            </a:extLst>
          </p:cNvPr>
          <p:cNvSpPr txBox="1">
            <a:spLocks/>
          </p:cNvSpPr>
          <p:nvPr/>
        </p:nvSpPr>
        <p:spPr>
          <a:xfrm>
            <a:off x="8884712" y="4779239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Start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2925447F-406F-FD41-BD6B-4A266E19D31C}"/>
              </a:ext>
            </a:extLst>
          </p:cNvPr>
          <p:cNvSpPr txBox="1">
            <a:spLocks/>
          </p:cNvSpPr>
          <p:nvPr/>
        </p:nvSpPr>
        <p:spPr>
          <a:xfrm>
            <a:off x="5782496" y="2983695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End</a:t>
            </a:r>
          </a:p>
        </p:txBody>
      </p:sp>
      <p:sp>
        <p:nvSpPr>
          <p:cNvPr id="141" name="Text Placeholder 5">
            <a:extLst>
              <a:ext uri="{FF2B5EF4-FFF2-40B4-BE49-F238E27FC236}">
                <a16:creationId xmlns:a16="http://schemas.microsoft.com/office/drawing/2014/main" id="{1B691CDB-044C-D449-BD91-ECF9739C3359}"/>
              </a:ext>
            </a:extLst>
          </p:cNvPr>
          <p:cNvSpPr txBox="1">
            <a:spLocks/>
          </p:cNvSpPr>
          <p:nvPr/>
        </p:nvSpPr>
        <p:spPr>
          <a:xfrm>
            <a:off x="9328206" y="6023802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Tile</a:t>
            </a:r>
          </a:p>
        </p:txBody>
      </p:sp>
    </p:spTree>
    <p:extLst>
      <p:ext uri="{BB962C8B-B14F-4D97-AF65-F5344CB8AC3E}">
        <p14:creationId xmlns:p14="http://schemas.microsoft.com/office/powerpoint/2010/main" val="42244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4" grpId="0" animBg="1"/>
      <p:bldP spid="131" grpId="0"/>
      <p:bldP spid="132" grpId="0" animBg="1"/>
      <p:bldP spid="133" grpId="0"/>
      <p:bldP spid="134" grpId="0"/>
      <p:bldP spid="139" grpId="0"/>
      <p:bldP spid="140" grpId="0"/>
      <p:bldP spid="1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Uber: How to find nearest ride?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271980" y="2504661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nearest element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needed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Balanced file size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50F6A-B605-6A47-A9AA-0B260179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6" y="1814343"/>
            <a:ext cx="3759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9236922" y="2364553"/>
            <a:ext cx="2587562" cy="559437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8788401" y="3179313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Threshold is 4096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count is 1000~2000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file size is 700KB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Need meta data for query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to implement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F834-AA1A-6D4E-ABB3-91B2C6B3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" y="1409857"/>
            <a:ext cx="8774358" cy="5510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AED73E-EA2C-3E44-A6FA-4C9E8F2B2E7E}"/>
              </a:ext>
            </a:extLst>
          </p:cNvPr>
          <p:cNvSpPr/>
          <p:nvPr/>
        </p:nvSpPr>
        <p:spPr bwMode="gray">
          <a:xfrm>
            <a:off x="2955078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582F59-358D-0D41-BDA6-CB9B206251DF}"/>
              </a:ext>
            </a:extLst>
          </p:cNvPr>
          <p:cNvSpPr/>
          <p:nvPr/>
        </p:nvSpPr>
        <p:spPr bwMode="gray">
          <a:xfrm>
            <a:off x="5989669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30A9D-2BB7-AD4E-97CB-6525FB68E78C}"/>
              </a:ext>
            </a:extLst>
          </p:cNvPr>
          <p:cNvSpPr/>
          <p:nvPr/>
        </p:nvSpPr>
        <p:spPr bwMode="gray">
          <a:xfrm>
            <a:off x="0" y="4178505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437E9D-37C2-E54F-84E2-8DFBBD327CFF}"/>
              </a:ext>
            </a:extLst>
          </p:cNvPr>
          <p:cNvSpPr/>
          <p:nvPr/>
        </p:nvSpPr>
        <p:spPr bwMode="gray">
          <a:xfrm>
            <a:off x="3092965" y="416496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7AD29-1FA1-EB42-93C8-E858E52D60EE}"/>
              </a:ext>
            </a:extLst>
          </p:cNvPr>
          <p:cNvSpPr/>
          <p:nvPr/>
        </p:nvSpPr>
        <p:spPr bwMode="gray">
          <a:xfrm>
            <a:off x="6006316" y="4180714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1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9147238" y="900398"/>
            <a:ext cx="2587562" cy="559437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446959" y="2364553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 might move to different tile during quarterly update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Rely on data vender to keep data’s consistency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F834-AA1A-6D4E-ABB3-91B2C6B3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" y="1409857"/>
            <a:ext cx="5204164" cy="32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E3EED4-F0C2-1447-BAF2-F2F003D21D72}"/>
              </a:ext>
            </a:extLst>
          </p:cNvPr>
          <p:cNvGrpSpPr/>
          <p:nvPr/>
        </p:nvGrpSpPr>
        <p:grpSpPr>
          <a:xfrm>
            <a:off x="1025110" y="1577008"/>
            <a:ext cx="9616386" cy="2232991"/>
            <a:chOff x="1568449" y="4439478"/>
            <a:chExt cx="9616386" cy="22329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49391-AAB1-5B4B-A402-66B853FE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49" y="4439478"/>
              <a:ext cx="4569043" cy="22329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470070-55A4-ED43-A614-72E930D19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987" y="4439478"/>
              <a:ext cx="4633848" cy="22300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8FED63-911F-1D49-9DAC-6772EE1B412E}"/>
                </a:ext>
              </a:extLst>
            </p:cNvPr>
            <p:cNvSpPr txBox="1"/>
            <p:nvPr/>
          </p:nvSpPr>
          <p:spPr>
            <a:xfrm>
              <a:off x="1568449" y="63002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16Q4</a:t>
              </a:r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FBE424-094B-F846-B0A1-3886005D79E7}"/>
                </a:ext>
              </a:extLst>
            </p:cNvPr>
            <p:cNvSpPr txBox="1"/>
            <p:nvPr/>
          </p:nvSpPr>
          <p:spPr>
            <a:xfrm>
              <a:off x="6550987" y="6300229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17Q1</a:t>
              </a:r>
              <a:endParaRPr lang="en-US" b="1" dirty="0"/>
            </a:p>
          </p:txBody>
        </p:sp>
      </p:grpSp>
      <p:pic>
        <p:nvPicPr>
          <p:cNvPr id="13" name="Picture 1" descr="cid:image001.png@01D384BA.8AD625B0">
            <a:extLst>
              <a:ext uri="{FF2B5EF4-FFF2-40B4-BE49-F238E27FC236}">
                <a16:creationId xmlns:a16="http://schemas.microsoft.com/office/drawing/2014/main" id="{AE577063-7B82-484E-8837-C2C0CC8A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87" y="3981585"/>
            <a:ext cx="3977543" cy="28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id:image002.png@01D384BA.8AD625B0">
            <a:extLst>
              <a:ext uri="{FF2B5EF4-FFF2-40B4-BE49-F238E27FC236}">
                <a16:creationId xmlns:a16="http://schemas.microsoft.com/office/drawing/2014/main" id="{97B78513-39AB-9E42-AF1F-A64C15AA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640" y="3981585"/>
            <a:ext cx="4003435" cy="287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86763-0CFD-9F4E-8248-6DD40AD7BBF1}"/>
              </a:ext>
            </a:extLst>
          </p:cNvPr>
          <p:cNvCxnSpPr>
            <a:cxnSpLocks/>
          </p:cNvCxnSpPr>
          <p:nvPr/>
        </p:nvCxnSpPr>
        <p:spPr>
          <a:xfrm>
            <a:off x="5575757" y="5431989"/>
            <a:ext cx="73298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41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data element stable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split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 will stay in fixed grid as long as no change for geometry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Grid id could be calculated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Cacheability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/Updateability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size depend on data density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9D7C61-6C5D-7C4E-9E81-7DBDBA36E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7" y="1679612"/>
            <a:ext cx="5209419" cy="55163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089FD-5272-DE4F-BB42-E2D652ED948F}"/>
              </a:ext>
            </a:extLst>
          </p:cNvPr>
          <p:cNvSpPr/>
          <p:nvPr/>
        </p:nvSpPr>
        <p:spPr bwMode="gray">
          <a:xfrm>
            <a:off x="3255916" y="145699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64EC4A-B500-DB4D-BE5A-10C7CE83805F}"/>
              </a:ext>
            </a:extLst>
          </p:cNvPr>
          <p:cNvSpPr/>
          <p:nvPr/>
        </p:nvSpPr>
        <p:spPr bwMode="gray">
          <a:xfrm>
            <a:off x="184725" y="4372579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EA66F-3D31-584F-A15B-3A7526C2E8D1}"/>
              </a:ext>
            </a:extLst>
          </p:cNvPr>
          <p:cNvSpPr/>
          <p:nvPr/>
        </p:nvSpPr>
        <p:spPr bwMode="gray">
          <a:xfrm>
            <a:off x="3358619" y="437551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Valhalla Tiles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tile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ingle_cell">
            <a:hlinkClick r:id="rId2"/>
            <a:extLst>
              <a:ext uri="{FF2B5EF4-FFF2-40B4-BE49-F238E27FC236}">
                <a16:creationId xmlns:a16="http://schemas.microsoft.com/office/drawing/2014/main" id="{3FF69948-BF07-A64E-9F5A-C31C3028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" y="1814343"/>
            <a:ext cx="6572470" cy="3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B6D5A6-7B9A-2143-A35E-3D0D39935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76" y="1357143"/>
            <a:ext cx="3695700" cy="2235200"/>
          </a:xfrm>
          <a:prstGeom prst="rect">
            <a:avLst/>
          </a:prstGeom>
        </p:spPr>
      </p:pic>
      <p:pic>
        <p:nvPicPr>
          <p:cNvPr id="2052" name="Picture 4" descr="single_cell">
            <a:hlinkClick r:id="rId5"/>
            <a:extLst>
              <a:ext uri="{FF2B5EF4-FFF2-40B4-BE49-F238E27FC236}">
                <a16:creationId xmlns:a16="http://schemas.microsoft.com/office/drawing/2014/main" id="{6C6C270F-68E0-5445-861C-4439BDED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21" y="1969604"/>
            <a:ext cx="508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E88D0-723C-3D4C-990F-B18E55055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291" y="3068566"/>
            <a:ext cx="6477000" cy="248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6AA7059-5B89-534A-9F0B-1AFD464CE3F3}"/>
              </a:ext>
            </a:extLst>
          </p:cNvPr>
          <p:cNvGrpSpPr/>
          <p:nvPr/>
        </p:nvGrpSpPr>
        <p:grpSpPr>
          <a:xfrm>
            <a:off x="9181001" y="5571566"/>
            <a:ext cx="1913529" cy="881614"/>
            <a:chOff x="2226365" y="4903304"/>
            <a:chExt cx="1913529" cy="88161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4B002F-B6F3-5B49-A01E-FC3B3D16F3BF}"/>
                </a:ext>
              </a:extLst>
            </p:cNvPr>
            <p:cNvSpPr/>
            <p:nvPr/>
          </p:nvSpPr>
          <p:spPr bwMode="gray">
            <a:xfrm>
              <a:off x="2226365" y="4903304"/>
              <a:ext cx="1497496" cy="503583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D02E8DAC-5355-B140-B13A-96C3783C1B9F}"/>
                </a:ext>
              </a:extLst>
            </p:cNvPr>
            <p:cNvSpPr txBox="1">
              <a:spLocks/>
            </p:cNvSpPr>
            <p:nvPr/>
          </p:nvSpPr>
          <p:spPr>
            <a:xfrm>
              <a:off x="2536669" y="5028855"/>
              <a:ext cx="1603225" cy="75606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25MB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8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lenavTemplate2016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1BBFE2C-22D3-B94F-ABB8-F97DA3A49072}" vid="{2A2C88A2-8B72-3047-A5D7-2D684C448551}"/>
    </a:ext>
  </a:extLst>
</a:theme>
</file>

<file path=ppt/theme/theme2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{A7B010BF-0C6A-6B4B-AE15-32931F60B933}tf10001076</Template>
  <TotalTime>16984</TotalTime>
  <Words>469</Words>
  <Application>Microsoft Macintosh PowerPoint</Application>
  <PresentationFormat>Widescreen</PresentationFormat>
  <Paragraphs>138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AmazonEmberLight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TelenavTemplate2016</vt:lpstr>
      <vt:lpstr>Open Source for Navigation</vt:lpstr>
      <vt:lpstr>Story #1. How to organize mapdata for map streaming</vt:lpstr>
      <vt:lpstr>Terminology</vt:lpstr>
      <vt:lpstr>How to store data</vt:lpstr>
      <vt:lpstr>KD split</vt:lpstr>
      <vt:lpstr>KD split</vt:lpstr>
      <vt:lpstr>KD split</vt:lpstr>
      <vt:lpstr>Keep data element stable</vt:lpstr>
      <vt:lpstr>Valhalla Tiles</vt:lpstr>
      <vt:lpstr>Lesson learned</vt:lpstr>
      <vt:lpstr>Story #2 Calculate route consider dynamic information</vt:lpstr>
      <vt:lpstr>Story #3 Map Matching when the map data is wrong</vt:lpstr>
      <vt:lpstr>Offline Map Matching</vt:lpstr>
      <vt:lpstr>Offline Map Matching</vt:lpstr>
      <vt:lpstr>Offline Map Matching</vt:lpstr>
      <vt:lpstr>Map Matching logic</vt:lpstr>
      <vt:lpstr>Map Matching logic</vt:lpstr>
      <vt:lpstr>Map Matching logic</vt:lpstr>
      <vt:lpstr>Map Matching logic</vt:lpstr>
      <vt:lpstr>Map Matching logic</vt:lpstr>
      <vt:lpstr>Map Matching logic</vt:lpstr>
      <vt:lpstr>When map is wrong (LYFT’s way)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Liu, Xun (Perry)</cp:lastModifiedBy>
  <cp:revision>225</cp:revision>
  <dcterms:created xsi:type="dcterms:W3CDTF">2016-03-10T22:43:14Z</dcterms:created>
  <dcterms:modified xsi:type="dcterms:W3CDTF">2019-04-02T23:51:47Z</dcterms:modified>
</cp:coreProperties>
</file>